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8" r:id="rId8"/>
    <p:sldId id="269" r:id="rId9"/>
    <p:sldId id="272" r:id="rId10"/>
    <p:sldId id="273" r:id="rId11"/>
    <p:sldId id="270" r:id="rId12"/>
    <p:sldId id="271" r:id="rId13"/>
    <p:sldId id="259" r:id="rId14"/>
    <p:sldId id="260" r:id="rId15"/>
    <p:sldId id="267" r:id="rId16"/>
    <p:sldId id="261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24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1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8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8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71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72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45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0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AAC079-E0D8-4D16-BE82-5C317857CEF6}" type="datetimeFigureOut">
              <a:rPr lang="en-US" smtClean="0"/>
              <a:t>1/28/2015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C2F4D8-72CD-4167-A80A-A032FF1B5C6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50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geo.mtu.edu/geoschem/docs/putty_install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arizona.edu/computing/facilitie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" TargetMode="External"/><Relationship Id="rId2" Type="http://schemas.openxmlformats.org/officeDocument/2006/relationships/hyperlink" Target="http://rogerdudler.github.io/git-guide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Developing/Testing OpenGL on a LM/VM/</a:t>
            </a:r>
            <a:r>
              <a:rPr lang="en-US" dirty="0" err="1" smtClean="0"/>
              <a:t>Lectura</a:t>
            </a:r>
            <a:r>
              <a:rPr lang="en-US" dirty="0" smtClean="0"/>
              <a:t>/CS 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8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demo/packages/install_dependencies.sh</a:t>
            </a:r>
          </a:p>
          <a:p>
            <a:pPr lvl="1"/>
            <a:r>
              <a:rPr lang="en-US" dirty="0" smtClean="0"/>
              <a:t>Bash script for Linux environments (via apt-get).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98107" y="1845734"/>
            <a:ext cx="3889094" cy="584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If run twice, you should see ‘already the newest version’ for the listed packages.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88554"/>
            <a:ext cx="7315200" cy="411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87" y="2869716"/>
            <a:ext cx="5257800" cy="3791683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2438400" y="2869716"/>
            <a:ext cx="2645587" cy="579539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38400" y="5173884"/>
            <a:ext cx="2645587" cy="1487515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70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/demo/packages/glew-1.10.0.tgz</a:t>
            </a:r>
          </a:p>
          <a:p>
            <a:pPr lvl="1"/>
            <a:r>
              <a:rPr lang="en-US" dirty="0" err="1" smtClean="0"/>
              <a:t>Glew</a:t>
            </a:r>
            <a:r>
              <a:rPr lang="en-US" dirty="0" smtClean="0"/>
              <a:t> installation package for Linux environments.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39029"/>
            <a:ext cx="6400800" cy="40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1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/demo/packages/jpegsrc.v9a.tar.gz</a:t>
            </a:r>
          </a:p>
          <a:p>
            <a:pPr lvl="1"/>
            <a:r>
              <a:rPr lang="en-US" dirty="0" smtClean="0"/>
              <a:t>Jpeg source installation package for Linux environments (only required for the ‘Cube’ example).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39029"/>
            <a:ext cx="64008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4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a Local Machine/Virtual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Developing/Testing</a:t>
            </a:r>
          </a:p>
          <a:p>
            <a:r>
              <a:rPr lang="en-US" dirty="0" smtClean="0"/>
              <a:t>Rendering: Awesome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92" y="1876907"/>
            <a:ext cx="7772400" cy="4371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3025" y="3154953"/>
            <a:ext cx="3988031" cy="1815882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The ‘Cube’ and ‘Transform’ source examples both involve animation. Running either example on your LM/VM allows you to get a sense of how the OpenGL pipeline can perform on your accelerated graphics hardware, prior to testing across an </a:t>
            </a:r>
            <a:r>
              <a:rPr lang="en-US" sz="1600" dirty="0" err="1" smtClean="0">
                <a:solidFill>
                  <a:schemeClr val="bg1"/>
                </a:solidFill>
              </a:rPr>
              <a:t>ssh</a:t>
            </a:r>
            <a:r>
              <a:rPr lang="en-US" sz="1600" dirty="0" smtClean="0">
                <a:solidFill>
                  <a:schemeClr val="bg1"/>
                </a:solidFill>
              </a:rPr>
              <a:t>/X11 connection.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66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</a:t>
            </a:r>
            <a:r>
              <a:rPr lang="en-US" dirty="0" err="1"/>
              <a:t>Lectura</a:t>
            </a:r>
            <a:r>
              <a:rPr lang="en-US" dirty="0"/>
              <a:t> via </a:t>
            </a:r>
            <a:r>
              <a:rPr lang="en-US" dirty="0" err="1"/>
              <a:t>PuTTY</a:t>
            </a:r>
            <a:r>
              <a:rPr lang="en-US" dirty="0"/>
              <a:t>/</a:t>
            </a:r>
            <a:r>
              <a:rPr lang="en-US" dirty="0" err="1"/>
              <a:t>Xming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Testing/</a:t>
            </a:r>
            <a:r>
              <a:rPr lang="en-US" dirty="0" err="1" smtClean="0"/>
              <a:t>Turnin</a:t>
            </a:r>
            <a:endParaRPr lang="en-US" dirty="0" smtClean="0"/>
          </a:p>
          <a:p>
            <a:r>
              <a:rPr lang="en-US" dirty="0" smtClean="0"/>
              <a:t>Rendering: Not so awesome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www.geo.mtu.edu/geoschem/docs/putty_install.html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66" y="1845734"/>
            <a:ext cx="4438650" cy="426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111" y="3616035"/>
            <a:ext cx="6009425" cy="3053539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1259111" y="3328145"/>
            <a:ext cx="206008" cy="28789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138555" y="3328145"/>
            <a:ext cx="129981" cy="287890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</a:t>
            </a:r>
            <a:r>
              <a:rPr lang="en-US" dirty="0" err="1"/>
              <a:t>Lectura</a:t>
            </a:r>
            <a:r>
              <a:rPr lang="en-US" dirty="0"/>
              <a:t> via </a:t>
            </a:r>
            <a:r>
              <a:rPr lang="en-US" dirty="0" err="1"/>
              <a:t>PuTTY</a:t>
            </a:r>
            <a:r>
              <a:rPr lang="en-US" dirty="0"/>
              <a:t>/</a:t>
            </a:r>
            <a:r>
              <a:rPr lang="en-US" dirty="0" err="1"/>
              <a:t>Xming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30847"/>
            <a:ext cx="4184352" cy="402272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58" y="2022909"/>
            <a:ext cx="6429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</a:t>
            </a:r>
            <a:r>
              <a:rPr lang="en-US" dirty="0" err="1"/>
              <a:t>Lectura</a:t>
            </a:r>
            <a:r>
              <a:rPr lang="en-US" dirty="0"/>
              <a:t> via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Testing/</a:t>
            </a:r>
            <a:r>
              <a:rPr lang="en-US" dirty="0" err="1" smtClean="0"/>
              <a:t>Turnin</a:t>
            </a:r>
            <a:endParaRPr lang="en-US" dirty="0" smtClean="0"/>
          </a:p>
          <a:p>
            <a:r>
              <a:rPr lang="en-US" dirty="0" smtClean="0"/>
              <a:t>Rendering: Not so awesome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55" y="2161310"/>
            <a:ext cx="7315200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03777"/>
            <a:ext cx="4572000" cy="3029556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1097280" y="2493820"/>
            <a:ext cx="4285211" cy="609957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669280" y="2493820"/>
            <a:ext cx="2705793" cy="609957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4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1804170"/>
            <a:ext cx="4572000" cy="4910219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a CS Lab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Developing/Testing/</a:t>
            </a:r>
            <a:r>
              <a:rPr lang="en-US" dirty="0" err="1" smtClean="0"/>
              <a:t>Turnin</a:t>
            </a:r>
            <a:endParaRPr lang="en-US" dirty="0" smtClean="0"/>
          </a:p>
          <a:p>
            <a:r>
              <a:rPr lang="en-US" dirty="0" smtClean="0"/>
              <a:t>Rendering: Awesome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r>
              <a:rPr lang="en-US" dirty="0" smtClean="0"/>
              <a:t>Reference: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://www.cs.arizona.edu/computing/facilities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58" y="4489236"/>
            <a:ext cx="7315200" cy="1781723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17" name="Straight Arrow Connector 16"/>
          <p:cNvCxnSpPr/>
          <p:nvPr/>
        </p:nvCxnSpPr>
        <p:spPr>
          <a:xfrm flipH="1">
            <a:off x="728431" y="4259279"/>
            <a:ext cx="5973706" cy="229957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8102858" y="4259279"/>
            <a:ext cx="1415215" cy="229957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OpenGL on a CS Lab </a:t>
            </a:r>
            <a:r>
              <a:rPr lang="en-US" dirty="0" smtClean="0"/>
              <a:t>Machine via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Purpose: Testing/</a:t>
            </a:r>
            <a:r>
              <a:rPr lang="en-US" dirty="0" err="1" smtClean="0"/>
              <a:t>Turnin</a:t>
            </a:r>
            <a:endParaRPr lang="en-US" dirty="0" smtClean="0"/>
          </a:p>
          <a:p>
            <a:r>
              <a:rPr lang="en-US" dirty="0" smtClean="0"/>
              <a:t>Rendering: Sort of awesome </a:t>
            </a:r>
            <a:r>
              <a:rPr lang="en-US" dirty="0" smtClean="0">
                <a:sym typeface="Wingdings" panose="05000000000000000000" pitchFamily="2" charset="2"/>
              </a:rPr>
              <a:t>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55" y="2157462"/>
            <a:ext cx="7315200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19846"/>
            <a:ext cx="5943600" cy="3923597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1097280" y="2504210"/>
            <a:ext cx="4295603" cy="415636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40880" y="2504210"/>
            <a:ext cx="2269375" cy="415636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50283" y="4747239"/>
            <a:ext cx="4377690" cy="132343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If you’ve generated an </a:t>
            </a:r>
            <a:r>
              <a:rPr lang="en-US" sz="1600" dirty="0" err="1" smtClean="0">
                <a:solidFill>
                  <a:schemeClr val="bg1"/>
                </a:solidFill>
              </a:rPr>
              <a:t>ssh</a:t>
            </a:r>
            <a:r>
              <a:rPr lang="en-US" sz="1600" dirty="0" smtClean="0">
                <a:solidFill>
                  <a:schemeClr val="bg1"/>
                </a:solidFill>
              </a:rPr>
              <a:t> public/private key pair via ‘</a:t>
            </a:r>
            <a:r>
              <a:rPr lang="en-US" sz="1600" dirty="0" err="1" smtClean="0">
                <a:solidFill>
                  <a:schemeClr val="bg1"/>
                </a:solidFill>
              </a:rPr>
              <a:t>ssh-keygen</a:t>
            </a:r>
            <a:r>
              <a:rPr lang="en-US" sz="1600" dirty="0" smtClean="0">
                <a:solidFill>
                  <a:schemeClr val="bg1"/>
                </a:solidFill>
              </a:rPr>
              <a:t>’ on the GS 930 lab machine you are logging to, you’ll be prompted to enter this passphrase (shown in diagram), otherwise you’ll be prompted to enter a </a:t>
            </a:r>
            <a:r>
              <a:rPr lang="en-US" sz="1600" dirty="0" err="1" smtClean="0">
                <a:solidFill>
                  <a:schemeClr val="bg1"/>
                </a:solidFill>
              </a:rPr>
              <a:t>cs</a:t>
            </a:r>
            <a:r>
              <a:rPr lang="en-US" sz="1600" dirty="0" smtClean="0">
                <a:solidFill>
                  <a:schemeClr val="bg1"/>
                </a:solidFill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</a:rPr>
              <a:t>lectura</a:t>
            </a:r>
            <a:r>
              <a:rPr lang="en-US" sz="1600" dirty="0" smtClean="0">
                <a:solidFill>
                  <a:schemeClr val="bg1"/>
                </a:solidFill>
              </a:rPr>
              <a:t> password.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3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Repositories</a:t>
            </a:r>
          </a:p>
          <a:p>
            <a:r>
              <a:rPr lang="en-US" dirty="0" smtClean="0"/>
              <a:t>OpenGL on a Local Machine/Virtual Machine</a:t>
            </a:r>
          </a:p>
          <a:p>
            <a:r>
              <a:rPr lang="en-US" dirty="0" smtClean="0"/>
              <a:t>OpenGL on </a:t>
            </a:r>
            <a:r>
              <a:rPr lang="en-US" dirty="0" err="1" smtClean="0"/>
              <a:t>Lectura</a:t>
            </a:r>
            <a:r>
              <a:rPr lang="en-US" dirty="0" smtClean="0"/>
              <a:t> via </a:t>
            </a:r>
            <a:r>
              <a:rPr lang="en-US" dirty="0" err="1" smtClean="0"/>
              <a:t>PuTTY</a:t>
            </a:r>
            <a:r>
              <a:rPr lang="en-US" dirty="0" smtClean="0"/>
              <a:t>/</a:t>
            </a:r>
            <a:r>
              <a:rPr lang="en-US" dirty="0" err="1" smtClean="0"/>
              <a:t>Xming</a:t>
            </a:r>
            <a:endParaRPr lang="en-US" dirty="0" smtClean="0"/>
          </a:p>
          <a:p>
            <a:r>
              <a:rPr lang="en-US" dirty="0"/>
              <a:t>OpenGL</a:t>
            </a:r>
            <a:r>
              <a:rPr lang="en-US" dirty="0" smtClean="0"/>
              <a:t> on </a:t>
            </a:r>
            <a:r>
              <a:rPr lang="en-US" dirty="0" err="1" smtClean="0"/>
              <a:t>Lectura</a:t>
            </a:r>
            <a:r>
              <a:rPr lang="en-US" dirty="0" smtClean="0"/>
              <a:t> via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/>
              <a:t>OpenGL</a:t>
            </a:r>
            <a:r>
              <a:rPr lang="en-US" dirty="0" smtClean="0"/>
              <a:t> on a CS Lab Machine (i.e. GS 930) via </a:t>
            </a:r>
            <a:r>
              <a:rPr lang="en-US" dirty="0" err="1" smtClean="0"/>
              <a:t>ssh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13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They make your life easier!</a:t>
            </a:r>
          </a:p>
          <a:p>
            <a:pPr lvl="1"/>
            <a:r>
              <a:rPr lang="en-US" dirty="0" smtClean="0"/>
              <a:t>Project content is organized, available, and </a:t>
            </a:r>
            <a:r>
              <a:rPr lang="en-US" dirty="0" smtClean="0"/>
              <a:t>portable across multiple platforms.</a:t>
            </a:r>
            <a:endParaRPr lang="en-US" dirty="0" smtClean="0"/>
          </a:p>
          <a:p>
            <a:pPr lvl="1"/>
            <a:r>
              <a:rPr lang="en-US" dirty="0" smtClean="0"/>
              <a:t>Plug-ins </a:t>
            </a:r>
            <a:r>
              <a:rPr lang="en-US" dirty="0" smtClean="0"/>
              <a:t>are available for </a:t>
            </a:r>
            <a:r>
              <a:rPr lang="en-US" dirty="0" smtClean="0"/>
              <a:t>IDEs.</a:t>
            </a:r>
          </a:p>
          <a:p>
            <a:r>
              <a:rPr lang="en-US" dirty="0" smtClean="0"/>
              <a:t>References/Tutorials:</a:t>
            </a:r>
          </a:p>
          <a:p>
            <a:pPr lvl="1"/>
            <a:r>
              <a:rPr lang="en-US" dirty="0">
                <a:hlinkClick r:id="rId2"/>
              </a:rPr>
              <a:t>http://rogerdudler.github.io/git-guide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https://www.atlassian.com/git/tutorials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8" y="2902821"/>
            <a:ext cx="4572000" cy="190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13710"/>
            <a:ext cx="3200400" cy="836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1845733"/>
            <a:ext cx="6400800" cy="4372061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151151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5" y="3530082"/>
            <a:ext cx="3657600" cy="1053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0" y="1817024"/>
            <a:ext cx="5943600" cy="4479573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sp>
        <p:nvSpPr>
          <p:cNvPr id="5" name="TextBox 4"/>
          <p:cNvSpPr txBox="1"/>
          <p:nvPr/>
        </p:nvSpPr>
        <p:spPr>
          <a:xfrm>
            <a:off x="6944811" y="5729431"/>
            <a:ext cx="4092229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Free unlimited private code repositories!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6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Source Examples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5" y="1877435"/>
            <a:ext cx="3909743" cy="40586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78" y="1877435"/>
            <a:ext cx="3858768" cy="4058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818" y="5922643"/>
            <a:ext cx="385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Cube</a:t>
            </a:r>
            <a:endParaRPr 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5978" y="5922643"/>
            <a:ext cx="385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Sphere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94746" y="5922643"/>
            <a:ext cx="404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Transform</a:t>
            </a: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58" y="1877435"/>
            <a:ext cx="4058625" cy="405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6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demo/packages/install_dependencies.sh</a:t>
            </a:r>
          </a:p>
          <a:p>
            <a:pPr lvl="1"/>
            <a:r>
              <a:rPr lang="en-US" dirty="0" smtClean="0"/>
              <a:t>Bash script for Linux environments (via apt-get).</a:t>
            </a:r>
          </a:p>
          <a:p>
            <a:r>
              <a:rPr lang="en-US" dirty="0"/>
              <a:t>/</a:t>
            </a:r>
            <a:r>
              <a:rPr lang="en-US" dirty="0" smtClean="0"/>
              <a:t>demo/packages/glew-1.10.0.tgz</a:t>
            </a:r>
          </a:p>
          <a:p>
            <a:pPr lvl="1"/>
            <a:r>
              <a:rPr lang="en-US" dirty="0" err="1" smtClean="0"/>
              <a:t>Glew</a:t>
            </a:r>
            <a:r>
              <a:rPr lang="en-US" dirty="0" smtClean="0"/>
              <a:t> installation package for Linux environments.</a:t>
            </a:r>
          </a:p>
          <a:p>
            <a:r>
              <a:rPr lang="en-US" dirty="0"/>
              <a:t>/</a:t>
            </a:r>
            <a:r>
              <a:rPr lang="en-US" dirty="0" smtClean="0"/>
              <a:t>demo/packages/jpegsrc.v9a.tar.gz</a:t>
            </a:r>
          </a:p>
          <a:p>
            <a:pPr lvl="1"/>
            <a:r>
              <a:rPr lang="en-US" dirty="0" smtClean="0"/>
              <a:t>Jpeg source installation package for Linux environments.</a:t>
            </a:r>
          </a:p>
          <a:p>
            <a:pPr lvl="1"/>
            <a:r>
              <a:rPr lang="en-US" dirty="0" smtClean="0"/>
              <a:t>Only required for the ‘Cube’ example.</a:t>
            </a:r>
          </a:p>
        </p:txBody>
      </p:sp>
    </p:spTree>
    <p:extLst>
      <p:ext uri="{BB962C8B-B14F-4D97-AF65-F5344CB8AC3E}">
        <p14:creationId xmlns:p14="http://schemas.microsoft.com/office/powerpoint/2010/main" val="259344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demo/packages/install_dependencies.sh</a:t>
            </a:r>
          </a:p>
          <a:p>
            <a:pPr lvl="1"/>
            <a:r>
              <a:rPr lang="en-US" dirty="0" smtClean="0"/>
              <a:t>Bash script for Linux environments (via apt-get).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98824"/>
            <a:ext cx="8229600" cy="40271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36648" y="2812611"/>
            <a:ext cx="297469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Requires </a:t>
            </a:r>
            <a:r>
              <a:rPr lang="en-US" sz="1600" dirty="0" err="1" smtClean="0">
                <a:solidFill>
                  <a:schemeClr val="bg1"/>
                </a:solidFill>
              </a:rPr>
              <a:t>sudo</a:t>
            </a:r>
            <a:r>
              <a:rPr lang="en-US" sz="1600" dirty="0" smtClean="0">
                <a:solidFill>
                  <a:schemeClr val="bg1"/>
                </a:solidFill>
              </a:rPr>
              <a:t> permissions!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1055" y="4826272"/>
            <a:ext cx="3096614" cy="58477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Installation packages are listed accordingly.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9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–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smtClean="0"/>
              <a:t>demo/packages/install_dependencies.sh</a:t>
            </a:r>
          </a:p>
          <a:p>
            <a:pPr lvl="1"/>
            <a:r>
              <a:rPr lang="en-US" dirty="0" smtClean="0"/>
              <a:t>Bash script for Linux environments (via apt-get).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488555"/>
            <a:ext cx="7315200" cy="411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3677578"/>
            <a:ext cx="7315200" cy="2191516"/>
          </a:xfrm>
          <a:prstGeom prst="rect">
            <a:avLst/>
          </a:prstGeom>
          <a:ln w="28575">
            <a:solidFill>
              <a:schemeClr val="accent3"/>
            </a:solidFill>
            <a:prstDash val="dash"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2438400" y="2488555"/>
            <a:ext cx="1402080" cy="118902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394960" y="2488555"/>
            <a:ext cx="5760720" cy="1189023"/>
          </a:xfrm>
          <a:prstGeom prst="straightConnector1">
            <a:avLst/>
          </a:prstGeom>
          <a:ln w="2857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80987" y="1997868"/>
            <a:ext cx="2974693" cy="33855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Note: Requires </a:t>
            </a:r>
            <a:r>
              <a:rPr lang="en-US" sz="1600" dirty="0" err="1" smtClean="0">
                <a:solidFill>
                  <a:schemeClr val="bg1"/>
                </a:solidFill>
              </a:rPr>
              <a:t>sudo</a:t>
            </a:r>
            <a:r>
              <a:rPr lang="en-US" sz="1600" dirty="0" smtClean="0">
                <a:solidFill>
                  <a:schemeClr val="bg1"/>
                </a:solidFill>
              </a:rPr>
              <a:t> permissions!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8999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300</TotalTime>
  <Words>432</Words>
  <Application>Microsoft Office PowerPoint</Application>
  <PresentationFormat>Widescreen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Developing/Testing OpenGL on a LM/VM/Lectura/CS Labs</vt:lpstr>
      <vt:lpstr>Overview</vt:lpstr>
      <vt:lpstr>Repositories</vt:lpstr>
      <vt:lpstr>Repositories</vt:lpstr>
      <vt:lpstr>Repositories</vt:lpstr>
      <vt:lpstr>OpenGL – Source Examples</vt:lpstr>
      <vt:lpstr>OpenGL – Dependencies</vt:lpstr>
      <vt:lpstr>OpenGL – Dependencies</vt:lpstr>
      <vt:lpstr>OpenGL – Dependencies</vt:lpstr>
      <vt:lpstr>OpenGL – Dependencies</vt:lpstr>
      <vt:lpstr>OpenGL – Dependencies</vt:lpstr>
      <vt:lpstr>OpenGL – Dependencies</vt:lpstr>
      <vt:lpstr>OpenGL on a Local Machine/Virtual Machine</vt:lpstr>
      <vt:lpstr>OpenGL on Lectura via PuTTY/Xming</vt:lpstr>
      <vt:lpstr>OpenGL on Lectura via PuTTY/Xming</vt:lpstr>
      <vt:lpstr>OpenGL on Lectura via ssh</vt:lpstr>
      <vt:lpstr>OpenGL on a CS Lab Machine</vt:lpstr>
      <vt:lpstr>OpenGL on a CS Lab Machine via ssh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331</cp:revision>
  <dcterms:created xsi:type="dcterms:W3CDTF">2015-01-27T19:55:18Z</dcterms:created>
  <dcterms:modified xsi:type="dcterms:W3CDTF">2015-01-28T20:33:15Z</dcterms:modified>
</cp:coreProperties>
</file>